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4" r:id="rId4"/>
    <p:sldId id="265" r:id="rId5"/>
    <p:sldId id="267" r:id="rId6"/>
    <p:sldId id="268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9DC3E6"/>
    <a:srgbClr val="003300"/>
    <a:srgbClr val="BEC7BD"/>
    <a:srgbClr val="4F7014"/>
    <a:srgbClr val="ABD9C6"/>
    <a:srgbClr val="336600"/>
    <a:srgbClr val="394B45"/>
    <a:srgbClr val="207D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5BDED4F-CF01-421B-86EE-E3F0F1E522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9D4F292-A193-4B4A-8658-8228DABDC8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795EBE-B8E1-46A6-AA02-E65BC4D94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A28EE-7205-49F3-BC10-1D8BA2E1BC1C}" type="datetimeFigureOut">
              <a:rPr lang="ko-KR" altLang="en-US" smtClean="0"/>
              <a:t>2022-12-22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A57F4C2-898F-407C-8C6D-70C031F32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1F0EF-7CCE-47A9-BE96-F5F3F27A6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B32-AF2B-4A14-932C-8664F9E703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4950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53E225E-63FD-4AC4-9741-055330136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3B57C20-5A4B-4AA1-8809-DBACA17C25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C5E4FE5-F052-45E8-ACF0-D8021A15F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A28EE-7205-49F3-BC10-1D8BA2E1BC1C}" type="datetimeFigureOut">
              <a:rPr lang="ko-KR" altLang="en-US" smtClean="0"/>
              <a:t>2022-12-22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870B0AC-177B-411D-974E-40EDC3F92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8370CF-B14D-49C9-AF4F-7C6901E23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B32-AF2B-4A14-932C-8664F9E703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353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21D29AE-58B2-4458-8A45-A5817E1361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2DE2546-7616-4103-8E02-49DF3B13C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CBD1598-114A-4200-9EED-FE521E61D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A28EE-7205-49F3-BC10-1D8BA2E1BC1C}" type="datetimeFigureOut">
              <a:rPr lang="ko-KR" altLang="en-US" smtClean="0"/>
              <a:t>2022-12-22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5A8E27B-B62B-4F75-939B-E3B4472A8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D855B63-4870-4C4C-9F66-DE5A64FDF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B32-AF2B-4A14-932C-8664F9E703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564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DA3CDE0-4F28-4E4B-965E-9805189C7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52F6D50-9B5D-4356-8E2E-C9CCA804D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BD44F39-1FA2-4B91-A8A8-A24CBF7E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A28EE-7205-49F3-BC10-1D8BA2E1BC1C}" type="datetimeFigureOut">
              <a:rPr lang="ko-KR" altLang="en-US" smtClean="0"/>
              <a:t>2022-12-22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7185244-0286-428C-9C81-1A52C5CB7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3AB3C03-0BF4-4CD1-8B07-B4A88C118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B32-AF2B-4A14-932C-8664F9E703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5199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756BEA-9748-42EA-A11F-9CAFD884B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CBD1360-30E8-4B85-A6BD-1D0D5960F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0AB678-1F83-4796-B650-91BEC8577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A28EE-7205-49F3-BC10-1D8BA2E1BC1C}" type="datetimeFigureOut">
              <a:rPr lang="ko-KR" altLang="en-US" smtClean="0"/>
              <a:t>2022-12-22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14CBFEF-2570-4AB2-B68A-6ABB131DD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45C38E3-F571-49AC-AA82-85DF30F45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B32-AF2B-4A14-932C-8664F9E703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127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5E9157-7E6F-4F34-82EF-D093D156F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4A68678-5706-41BD-8768-48DE084A7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9059492-6242-4CC6-85F9-378CB1C427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B40BC51-D5D7-4C0D-A34C-E5C2F7DBF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A28EE-7205-49F3-BC10-1D8BA2E1BC1C}" type="datetimeFigureOut">
              <a:rPr lang="ko-KR" altLang="en-US" smtClean="0"/>
              <a:t>2022-12-22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53AC73E-E498-477E-BCB1-FE307AFE9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BC01398-EA72-4C85-BF49-494FB8812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B32-AF2B-4A14-932C-8664F9E703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0358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943108-7006-4493-BEA4-AF161DCC6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89FCE51-A6C0-496F-A100-D16B113D9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82AA9A3-C1B9-4AFE-8193-6DAB8C1D26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86CFD80-BFD3-44CD-89CE-B97428B267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DD7B411-99A7-41B6-82B8-06A0C46069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559C0EF-C289-4659-B26D-B13FB37F7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A28EE-7205-49F3-BC10-1D8BA2E1BC1C}" type="datetimeFigureOut">
              <a:rPr lang="ko-KR" altLang="en-US" smtClean="0"/>
              <a:t>2022-12-22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3339936-BA9A-4CAB-AD5A-15F58D3EF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34B4F39-EDDB-4105-9EBB-8FE3867D0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B32-AF2B-4A14-932C-8664F9E703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7443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902CAC1-AD7A-4A2D-A0E0-11E113DAC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231B2BE-B891-43FE-8247-CA5F5C2BD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A28EE-7205-49F3-BC10-1D8BA2E1BC1C}" type="datetimeFigureOut">
              <a:rPr lang="ko-KR" altLang="en-US" smtClean="0"/>
              <a:t>2022-12-22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73B76A6-A381-4927-9BCD-1FEE7B0FC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8F232B7-5102-47DA-B439-6782EB5F4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B32-AF2B-4A14-932C-8664F9E703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3264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B771EBB-51F8-44A9-BA03-DBAB78182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A28EE-7205-49F3-BC10-1D8BA2E1BC1C}" type="datetimeFigureOut">
              <a:rPr lang="ko-KR" altLang="en-US" smtClean="0"/>
              <a:t>2022-12-22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A9530AB2-FC8C-4738-94CD-B96D2D293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90126ED-D346-498A-9F5C-8210F7240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B32-AF2B-4A14-932C-8664F9E703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11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6D9AB45-181C-4BD9-B64A-01E26F96E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B63C771-1171-49C3-9574-253A00CAD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DC4DE7A-FCBA-44AF-870C-27150A69C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AA61097-513E-416D-BD24-BD9A012A7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A28EE-7205-49F3-BC10-1D8BA2E1BC1C}" type="datetimeFigureOut">
              <a:rPr lang="ko-KR" altLang="en-US" smtClean="0"/>
              <a:t>2022-12-22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DB14B78-0477-41FD-9D7E-0AF8608B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FA7543B-74C2-4BE9-8155-D0A5891A0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B32-AF2B-4A14-932C-8664F9E703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1463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721A4E-C9BE-4FDD-A235-A1980BC7B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9AB7886-734D-488F-9053-E70B9B4BBE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F1C0B1A-DE2A-43D0-B518-A6955AC0F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C59AAF4-CA99-4107-82F5-82643EB3C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A28EE-7205-49F3-BC10-1D8BA2E1BC1C}" type="datetimeFigureOut">
              <a:rPr lang="ko-KR" altLang="en-US" smtClean="0"/>
              <a:t>2022-12-22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5741211-45A9-41D4-8D4E-228063C00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1365044-F6D7-407C-ABC6-536AE0324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AB32-AF2B-4A14-932C-8664F9E703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719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46F6585-811E-41EB-8B2F-3CC699945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61CDED1-BF8E-4D31-B508-86E80D22B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B2FD64C-1C6E-4EE1-9CD1-74091EB620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A28EE-7205-49F3-BC10-1D8BA2E1BC1C}" type="datetimeFigureOut">
              <a:rPr lang="ko-KR" altLang="en-US" smtClean="0"/>
              <a:t>2022-12-22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111865-ACF7-4D8D-B1C6-3394FB3D9C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20A31A7-964E-4D81-861B-12FAC280ED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7AB32-AF2B-4A14-932C-8664F9E703E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5352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그룹 33">
            <a:extLst>
              <a:ext uri="{FF2B5EF4-FFF2-40B4-BE49-F238E27FC236}">
                <a16:creationId xmlns:a16="http://schemas.microsoft.com/office/drawing/2014/main" id="{EAE1C9BC-442F-4951-B1EB-E9BE5853B676}"/>
              </a:ext>
            </a:extLst>
          </p:cNvPr>
          <p:cNvGrpSpPr/>
          <p:nvPr/>
        </p:nvGrpSpPr>
        <p:grpSpPr>
          <a:xfrm>
            <a:off x="0" y="-40998"/>
            <a:ext cx="12192000" cy="751863"/>
            <a:chOff x="0" y="-40998"/>
            <a:chExt cx="12192000" cy="751863"/>
          </a:xfrm>
          <a:solidFill>
            <a:srgbClr val="203864"/>
          </a:solidFill>
        </p:grpSpPr>
        <p:sp>
          <p:nvSpPr>
            <p:cNvPr id="2" name="직사각형 1">
              <a:extLst>
                <a:ext uri="{FF2B5EF4-FFF2-40B4-BE49-F238E27FC236}">
                  <a16:creationId xmlns:a16="http://schemas.microsoft.com/office/drawing/2014/main" id="{AF9D41FE-722D-4DCB-972B-ACBDF51DDA5A}"/>
                </a:ext>
              </a:extLst>
            </p:cNvPr>
            <p:cNvSpPr/>
            <p:nvPr/>
          </p:nvSpPr>
          <p:spPr>
            <a:xfrm>
              <a:off x="0" y="0"/>
              <a:ext cx="12192000" cy="71086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18331669-7526-4D0D-9EC3-78721BE639CF}"/>
                </a:ext>
              </a:extLst>
            </p:cNvPr>
            <p:cNvSpPr/>
            <p:nvPr/>
          </p:nvSpPr>
          <p:spPr>
            <a:xfrm>
              <a:off x="96199" y="-40998"/>
              <a:ext cx="5658921" cy="6381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2800" b="1" dirty="0">
                  <a:solidFill>
                    <a:schemeClr val="bg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1.</a:t>
              </a:r>
              <a:r>
                <a:rPr lang="ko-KR" altLang="en-US" sz="2800" b="1" dirty="0">
                  <a:solidFill>
                    <a:schemeClr val="bg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신청기관</a:t>
              </a:r>
              <a:r>
                <a:rPr lang="ko-KR" altLang="en-US" sz="2800" dirty="0">
                  <a:solidFill>
                    <a:schemeClr val="bg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 기본정보 및 사업성과</a:t>
              </a:r>
            </a:p>
          </p:txBody>
        </p:sp>
      </p:grpSp>
      <p:sp>
        <p:nvSpPr>
          <p:cNvPr id="5" name="직사각형 4">
            <a:extLst>
              <a:ext uri="{FF2B5EF4-FFF2-40B4-BE49-F238E27FC236}">
                <a16:creationId xmlns:a16="http://schemas.microsoft.com/office/drawing/2014/main" id="{C795A8DC-A1D1-40C2-956B-BB1C16C45AA9}"/>
              </a:ext>
            </a:extLst>
          </p:cNvPr>
          <p:cNvSpPr/>
          <p:nvPr/>
        </p:nvSpPr>
        <p:spPr>
          <a:xfrm>
            <a:off x="0" y="6587411"/>
            <a:ext cx="12192000" cy="270589"/>
          </a:xfrm>
          <a:prstGeom prst="rect">
            <a:avLst/>
          </a:prstGeom>
          <a:solidFill>
            <a:srgbClr val="2038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DE20F0BD-1695-42BB-B3CD-9BB605D077D4}"/>
              </a:ext>
            </a:extLst>
          </p:cNvPr>
          <p:cNvSpPr/>
          <p:nvPr/>
        </p:nvSpPr>
        <p:spPr>
          <a:xfrm>
            <a:off x="9585958" y="6536355"/>
            <a:ext cx="2569934" cy="3262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2023</a:t>
            </a:r>
            <a:r>
              <a:rPr lang="ko-KR" altLang="en-US" sz="1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년 공예청년 인턴십 지원사업</a:t>
            </a:r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84F3CD0E-8BCE-4547-8787-5175F16264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943969"/>
              </p:ext>
            </p:extLst>
          </p:nvPr>
        </p:nvGraphicFramePr>
        <p:xfrm>
          <a:off x="490408" y="962453"/>
          <a:ext cx="11216809" cy="5224538"/>
        </p:xfrm>
        <a:graphic>
          <a:graphicData uri="http://schemas.openxmlformats.org/drawingml/2006/table">
            <a:tbl>
              <a:tblPr/>
              <a:tblGrid>
                <a:gridCol w="2052621">
                  <a:extLst>
                    <a:ext uri="{9D8B030D-6E8A-4147-A177-3AD203B41FA5}">
                      <a16:colId xmlns:a16="http://schemas.microsoft.com/office/drawing/2014/main" val="3297264679"/>
                    </a:ext>
                  </a:extLst>
                </a:gridCol>
                <a:gridCol w="1845578">
                  <a:extLst>
                    <a:ext uri="{9D8B030D-6E8A-4147-A177-3AD203B41FA5}">
                      <a16:colId xmlns:a16="http://schemas.microsoft.com/office/drawing/2014/main" val="1026265460"/>
                    </a:ext>
                  </a:extLst>
                </a:gridCol>
                <a:gridCol w="2314197">
                  <a:extLst>
                    <a:ext uri="{9D8B030D-6E8A-4147-A177-3AD203B41FA5}">
                      <a16:colId xmlns:a16="http://schemas.microsoft.com/office/drawing/2014/main" val="1470814142"/>
                    </a:ext>
                  </a:extLst>
                </a:gridCol>
                <a:gridCol w="515973">
                  <a:extLst>
                    <a:ext uri="{9D8B030D-6E8A-4147-A177-3AD203B41FA5}">
                      <a16:colId xmlns:a16="http://schemas.microsoft.com/office/drawing/2014/main" val="3298040903"/>
                    </a:ext>
                  </a:extLst>
                </a:gridCol>
                <a:gridCol w="1933612">
                  <a:extLst>
                    <a:ext uri="{9D8B030D-6E8A-4147-A177-3AD203B41FA5}">
                      <a16:colId xmlns:a16="http://schemas.microsoft.com/office/drawing/2014/main" val="2079536938"/>
                    </a:ext>
                  </a:extLst>
                </a:gridCol>
                <a:gridCol w="2554828">
                  <a:extLst>
                    <a:ext uri="{9D8B030D-6E8A-4147-A177-3AD203B41FA5}">
                      <a16:colId xmlns:a16="http://schemas.microsoft.com/office/drawing/2014/main" val="1898779481"/>
                    </a:ext>
                  </a:extLst>
                </a:gridCol>
              </a:tblGrid>
              <a:tr h="47495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0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472660"/>
                  </a:ext>
                </a:extLst>
              </a:tr>
              <a:tr h="474958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5025278"/>
                  </a:ext>
                </a:extLst>
              </a:tr>
              <a:tr h="474958">
                <a:tc rowSpan="3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5964729"/>
                  </a:ext>
                </a:extLst>
              </a:tr>
              <a:tr h="4749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0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0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0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6352656"/>
                  </a:ext>
                </a:extLst>
              </a:tr>
              <a:tr h="4749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0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0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0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6758546"/>
                  </a:ext>
                </a:extLst>
              </a:tr>
              <a:tr h="474958"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b="1" kern="100" spc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*</a:t>
                      </a:r>
                      <a:r>
                        <a:rPr lang="ko-KR" altLang="en-US" sz="1000" b="1" kern="100" spc="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대표자 제외</a:t>
                      </a:r>
                      <a:endParaRPr lang="ko-KR" altLang="en-US" sz="1000" kern="0" spc="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5840450"/>
                  </a:ext>
                </a:extLst>
              </a:tr>
              <a:tr h="4749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0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0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T="0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5445875"/>
                  </a:ext>
                </a:extLst>
              </a:tr>
              <a:tr h="474958"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b="1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5404007"/>
                  </a:ext>
                </a:extLst>
              </a:tr>
              <a:tr h="4749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kern="0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O, X   (</a:t>
                      </a:r>
                      <a:r>
                        <a:rPr lang="ko-KR" altLang="en-US" sz="1800" kern="0" spc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택</a:t>
                      </a:r>
                      <a:r>
                        <a:rPr lang="ko-KR" altLang="en-US" sz="1800" kern="0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altLang="ko-KR" sz="1800" kern="0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1)</a:t>
                      </a:r>
                      <a:endParaRPr lang="ko-KR" altLang="en-US" sz="1800" kern="0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0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kern="0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O(</a:t>
                      </a:r>
                      <a:r>
                        <a:rPr lang="ko-KR" altLang="en-US" sz="1800" i="1" kern="0" spc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사업명 기재</a:t>
                      </a:r>
                      <a:r>
                        <a:rPr lang="en-US" altLang="ko-KR" sz="1800" kern="0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), X   (</a:t>
                      </a:r>
                      <a:r>
                        <a:rPr lang="ko-KR" altLang="en-US" sz="1800" kern="0" spc="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택</a:t>
                      </a:r>
                      <a:r>
                        <a:rPr lang="ko-KR" altLang="en-US" sz="1800" kern="0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altLang="ko-KR" sz="1800" kern="0" spc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1)</a:t>
                      </a:r>
                      <a:endParaRPr lang="ko-KR" altLang="en-US" sz="1800" kern="0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0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2458243"/>
                  </a:ext>
                </a:extLst>
              </a:tr>
              <a:tr h="4749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kern="0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0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kern="0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0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037855"/>
                  </a:ext>
                </a:extLst>
              </a:tr>
              <a:tr h="4749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kern="0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0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kern="0" spc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0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128618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70F46748-8355-4A10-AEC1-C6DED122A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408" y="112634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0C74B2-A237-4B08-B7A2-56B999CE5150}"/>
              </a:ext>
            </a:extLst>
          </p:cNvPr>
          <p:cNvSpPr txBox="1"/>
          <p:nvPr/>
        </p:nvSpPr>
        <p:spPr>
          <a:xfrm>
            <a:off x="438754" y="2098586"/>
            <a:ext cx="2142702" cy="1392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kern="100" dirty="0"/>
              <a:t>운영예산</a:t>
            </a:r>
            <a:endParaRPr lang="en-US" altLang="ko-KR" b="1" kern="100" dirty="0"/>
          </a:p>
          <a:p>
            <a:pPr algn="ctr"/>
            <a:r>
              <a:rPr lang="en-US" altLang="ko-KR" sz="1200" b="1" kern="100" dirty="0"/>
              <a:t>(</a:t>
            </a:r>
            <a:r>
              <a:rPr lang="ko-KR" altLang="en-US" sz="1200" b="1" kern="100" dirty="0"/>
              <a:t>단위</a:t>
            </a:r>
            <a:r>
              <a:rPr lang="en-US" altLang="ko-KR" sz="1200" b="1" kern="100" dirty="0"/>
              <a:t>:</a:t>
            </a:r>
            <a:r>
              <a:rPr lang="ko-KR" altLang="en-US" sz="1200" b="1" kern="100" dirty="0"/>
              <a:t>백만원</a:t>
            </a:r>
            <a:r>
              <a:rPr lang="en-US" altLang="ko-KR" sz="1200" b="1" kern="100" dirty="0"/>
              <a:t>)</a:t>
            </a:r>
          </a:p>
          <a:p>
            <a:pPr algn="ctr"/>
            <a:endParaRPr lang="en-US" altLang="ko-KR" sz="500" b="1" kern="100" dirty="0"/>
          </a:p>
          <a:p>
            <a:pPr algn="ctr" fontAlgn="base">
              <a:lnSpc>
                <a:spcPct val="150000"/>
              </a:lnSpc>
            </a:pPr>
            <a:r>
              <a:rPr lang="en-US" altLang="ko-KR" sz="1050" b="1" kern="100" dirty="0">
                <a:solidFill>
                  <a:schemeClr val="bg2">
                    <a:lumMod val="25000"/>
                  </a:schemeClr>
                </a:solidFill>
              </a:rPr>
              <a:t>※</a:t>
            </a:r>
            <a:r>
              <a:rPr lang="ko-KR" altLang="en-US" sz="1050" b="1" kern="100" dirty="0">
                <a:solidFill>
                  <a:schemeClr val="bg2">
                    <a:lumMod val="25000"/>
                  </a:schemeClr>
                </a:solidFill>
              </a:rPr>
              <a:t>비영리법인 등의 경우</a:t>
            </a:r>
            <a:endParaRPr lang="en-US" altLang="ko-KR" sz="1050" b="1" kern="100" dirty="0">
              <a:solidFill>
                <a:schemeClr val="bg2">
                  <a:lumMod val="25000"/>
                </a:schemeClr>
              </a:solidFill>
            </a:endParaRPr>
          </a:p>
          <a:p>
            <a:pPr algn="ctr" fontAlgn="base">
              <a:lnSpc>
                <a:spcPct val="150000"/>
              </a:lnSpc>
            </a:pPr>
            <a:r>
              <a:rPr lang="ko-KR" altLang="en-US" sz="1050" b="1" kern="100" dirty="0">
                <a:solidFill>
                  <a:schemeClr val="bg2">
                    <a:lumMod val="25000"/>
                  </a:schemeClr>
                </a:solidFill>
              </a:rPr>
              <a:t>해당연도 관련 사업예산액 작성</a:t>
            </a:r>
            <a:endParaRPr lang="ko-KR" altLang="en-US" sz="1050" kern="0" dirty="0">
              <a:solidFill>
                <a:schemeClr val="bg2">
                  <a:lumMod val="25000"/>
                </a:schemeClr>
              </a:solidFill>
            </a:endParaRPr>
          </a:p>
          <a:p>
            <a:endParaRPr lang="ko-KR" alt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1116EC-39EC-4EFD-831A-063BFE966768}"/>
              </a:ext>
            </a:extLst>
          </p:cNvPr>
          <p:cNvSpPr txBox="1"/>
          <p:nvPr/>
        </p:nvSpPr>
        <p:spPr>
          <a:xfrm>
            <a:off x="683170" y="1026926"/>
            <a:ext cx="1670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kern="100" dirty="0"/>
              <a:t>기관명</a:t>
            </a:r>
            <a:r>
              <a:rPr lang="en-US" altLang="ko-KR" b="1" kern="100" dirty="0"/>
              <a:t>/</a:t>
            </a:r>
            <a:r>
              <a:rPr lang="ko-KR" altLang="en-US" b="1" kern="100" dirty="0"/>
              <a:t>대표자</a:t>
            </a:r>
            <a:endParaRPr lang="ko-KR" altLang="en-US" kern="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EF31EF-A9EB-4BB0-904A-8D2A7169E492}"/>
              </a:ext>
            </a:extLst>
          </p:cNvPr>
          <p:cNvSpPr txBox="1"/>
          <p:nvPr/>
        </p:nvSpPr>
        <p:spPr>
          <a:xfrm>
            <a:off x="972886" y="1490867"/>
            <a:ext cx="1107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kern="100" dirty="0" err="1"/>
              <a:t>설립연월</a:t>
            </a:r>
            <a:endParaRPr lang="ko-KR" alt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33B0FD-6960-4371-8708-96F1FFB668A8}"/>
              </a:ext>
            </a:extLst>
          </p:cNvPr>
          <p:cNvSpPr txBox="1"/>
          <p:nvPr/>
        </p:nvSpPr>
        <p:spPr>
          <a:xfrm>
            <a:off x="956107" y="3548362"/>
            <a:ext cx="1107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kern="100" dirty="0"/>
              <a:t>근로자수</a:t>
            </a:r>
            <a:endParaRPr lang="ko-KR" alt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954109-A14A-4519-9DAE-54F8A5E8BBA5}"/>
              </a:ext>
            </a:extLst>
          </p:cNvPr>
          <p:cNvSpPr txBox="1"/>
          <p:nvPr/>
        </p:nvSpPr>
        <p:spPr>
          <a:xfrm>
            <a:off x="956107" y="4516579"/>
            <a:ext cx="1107996" cy="1285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b="1" kern="100" dirty="0"/>
              <a:t>인건비</a:t>
            </a:r>
            <a:endParaRPr lang="en-US" altLang="ko-KR" b="1" kern="100" dirty="0"/>
          </a:p>
          <a:p>
            <a:pPr algn="ctr">
              <a:lnSpc>
                <a:spcPct val="150000"/>
              </a:lnSpc>
            </a:pPr>
            <a:r>
              <a:rPr lang="ko-KR" altLang="en-US" b="1" kern="100" dirty="0">
                <a:solidFill>
                  <a:srgbClr val="000000"/>
                </a:solidFill>
              </a:rPr>
              <a:t>지원사업</a:t>
            </a:r>
            <a:endParaRPr lang="en-US" altLang="ko-KR" b="1" kern="100" dirty="0">
              <a:solidFill>
                <a:srgbClr val="00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ko-KR" altLang="en-US" b="1" kern="100" dirty="0">
                <a:solidFill>
                  <a:srgbClr val="000000"/>
                </a:solidFill>
              </a:rPr>
              <a:t>참여여부</a:t>
            </a:r>
            <a:endParaRPr lang="ko-KR" altLang="en-US" b="1" kern="0" dirty="0">
              <a:solidFill>
                <a:srgbClr val="00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FD821C-4DFB-4114-BBDD-389692D28D72}"/>
              </a:ext>
            </a:extLst>
          </p:cNvPr>
          <p:cNvSpPr txBox="1"/>
          <p:nvPr/>
        </p:nvSpPr>
        <p:spPr>
          <a:xfrm>
            <a:off x="3112315" y="1967189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년도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7051FA6-5347-4442-8C33-AA09A7CC7B97}"/>
              </a:ext>
            </a:extLst>
          </p:cNvPr>
          <p:cNvSpPr txBox="1"/>
          <p:nvPr/>
        </p:nvSpPr>
        <p:spPr>
          <a:xfrm>
            <a:off x="3112315" y="4331913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년도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9E932CE-C60A-453E-85D1-C8A2F41550B9}"/>
              </a:ext>
            </a:extLst>
          </p:cNvPr>
          <p:cNvSpPr txBox="1"/>
          <p:nvPr/>
        </p:nvSpPr>
        <p:spPr>
          <a:xfrm>
            <a:off x="5161691" y="1963073"/>
            <a:ext cx="877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매출액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9AEBD71-2056-42C0-8F68-75EB1BF36611}"/>
              </a:ext>
            </a:extLst>
          </p:cNvPr>
          <p:cNvSpPr txBox="1"/>
          <p:nvPr/>
        </p:nvSpPr>
        <p:spPr>
          <a:xfrm>
            <a:off x="7408343" y="1971462"/>
            <a:ext cx="1107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영업이익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490E2D-F4C2-4C2B-BB1A-3410503DD8E8}"/>
              </a:ext>
            </a:extLst>
          </p:cNvPr>
          <p:cNvSpPr txBox="1"/>
          <p:nvPr/>
        </p:nvSpPr>
        <p:spPr>
          <a:xfrm>
            <a:off x="9919384" y="1973862"/>
            <a:ext cx="1107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사업예산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3EDBA4A-B9C6-40B3-8B3E-B03D86C3088F}"/>
              </a:ext>
            </a:extLst>
          </p:cNvPr>
          <p:cNvSpPr txBox="1"/>
          <p:nvPr/>
        </p:nvSpPr>
        <p:spPr>
          <a:xfrm>
            <a:off x="2757249" y="3390056"/>
            <a:ext cx="1356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총 인원</a:t>
            </a:r>
            <a:r>
              <a:rPr lang="en-US" altLang="ko-KR" b="1" dirty="0"/>
              <a:t>(</a:t>
            </a:r>
            <a:r>
              <a:rPr lang="ko-KR" altLang="en-US" b="1" dirty="0"/>
              <a:t>명</a:t>
            </a:r>
            <a:r>
              <a:rPr lang="en-US" altLang="ko-KR" b="1" dirty="0"/>
              <a:t>)</a:t>
            </a:r>
            <a:endParaRPr lang="ko-KR" altLang="en-US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FC4990F-617E-4E0B-BC34-C81BD2727A31}"/>
              </a:ext>
            </a:extLst>
          </p:cNvPr>
          <p:cNvSpPr txBox="1"/>
          <p:nvPr/>
        </p:nvSpPr>
        <p:spPr>
          <a:xfrm>
            <a:off x="5117767" y="3405364"/>
            <a:ext cx="1274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정규직</a:t>
            </a:r>
            <a:r>
              <a:rPr lang="en-US" altLang="ko-KR" b="1" dirty="0"/>
              <a:t>(</a:t>
            </a:r>
            <a:r>
              <a:rPr lang="ko-KR" altLang="en-US" b="1" dirty="0"/>
              <a:t>명</a:t>
            </a:r>
            <a:r>
              <a:rPr lang="en-US" altLang="ko-KR" b="1" dirty="0"/>
              <a:t>)</a:t>
            </a:r>
            <a:endParaRPr lang="ko-KR" altLang="en-US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CE9AF79-3B36-4C43-8AF3-7A3F81A0BC26}"/>
              </a:ext>
            </a:extLst>
          </p:cNvPr>
          <p:cNvSpPr txBox="1"/>
          <p:nvPr/>
        </p:nvSpPr>
        <p:spPr>
          <a:xfrm>
            <a:off x="8807788" y="3395839"/>
            <a:ext cx="1505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비정규직</a:t>
            </a:r>
            <a:r>
              <a:rPr lang="en-US" altLang="ko-KR" b="1" dirty="0"/>
              <a:t>(</a:t>
            </a:r>
            <a:r>
              <a:rPr lang="ko-KR" altLang="en-US" b="1" dirty="0"/>
              <a:t>명</a:t>
            </a:r>
            <a:r>
              <a:rPr lang="en-US" altLang="ko-KR" b="1" dirty="0"/>
              <a:t>)</a:t>
            </a:r>
            <a:endParaRPr lang="ko-KR" altLang="en-US" b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E08DB79-7073-477B-B868-0DE97696739A}"/>
              </a:ext>
            </a:extLst>
          </p:cNvPr>
          <p:cNvSpPr txBox="1"/>
          <p:nvPr/>
        </p:nvSpPr>
        <p:spPr>
          <a:xfrm>
            <a:off x="4854874" y="4331913"/>
            <a:ext cx="1800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공예청년인턴십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F8116CB-F787-43E1-86DB-70C54B1427BB}"/>
              </a:ext>
            </a:extLst>
          </p:cNvPr>
          <p:cNvSpPr txBox="1"/>
          <p:nvPr/>
        </p:nvSpPr>
        <p:spPr>
          <a:xfrm>
            <a:off x="8347726" y="4331913"/>
            <a:ext cx="2425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/>
              <a:t>기타 인건비 지원사업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60FEC33-D25F-4695-B1E7-C2CD8DC7A1BE}"/>
              </a:ext>
            </a:extLst>
          </p:cNvPr>
          <p:cNvSpPr txBox="1"/>
          <p:nvPr/>
        </p:nvSpPr>
        <p:spPr>
          <a:xfrm>
            <a:off x="2974456" y="2431830"/>
            <a:ext cx="922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2022</a:t>
            </a:r>
            <a:r>
              <a:rPr lang="ko-KR" altLang="en-US" dirty="0"/>
              <a:t>년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49006B6-DD47-4AA3-8CBF-FFA3F4C46EC7}"/>
              </a:ext>
            </a:extLst>
          </p:cNvPr>
          <p:cNvSpPr txBox="1"/>
          <p:nvPr/>
        </p:nvSpPr>
        <p:spPr>
          <a:xfrm>
            <a:off x="2982845" y="2890203"/>
            <a:ext cx="922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2021</a:t>
            </a:r>
            <a:r>
              <a:rPr lang="ko-KR" altLang="en-US" dirty="0"/>
              <a:t>년</a:t>
            </a:r>
          </a:p>
          <a:p>
            <a:endParaRPr lang="ko-KR" alt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33E94D0-EF22-4931-BDDB-49C4FDDF40BE}"/>
              </a:ext>
            </a:extLst>
          </p:cNvPr>
          <p:cNvSpPr txBox="1"/>
          <p:nvPr/>
        </p:nvSpPr>
        <p:spPr>
          <a:xfrm>
            <a:off x="3010865" y="5296012"/>
            <a:ext cx="922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2021</a:t>
            </a:r>
            <a:r>
              <a:rPr lang="ko-KR" altLang="en-US" dirty="0"/>
              <a:t>년</a:t>
            </a:r>
          </a:p>
          <a:p>
            <a:endParaRPr lang="ko-KR" alt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736C436-37AC-445C-A9AE-189D642BB454}"/>
              </a:ext>
            </a:extLst>
          </p:cNvPr>
          <p:cNvSpPr txBox="1"/>
          <p:nvPr/>
        </p:nvSpPr>
        <p:spPr>
          <a:xfrm>
            <a:off x="3007807" y="4836057"/>
            <a:ext cx="922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2022</a:t>
            </a:r>
            <a:r>
              <a:rPr lang="ko-KR" altLang="en-US" dirty="0"/>
              <a:t>년</a:t>
            </a:r>
          </a:p>
          <a:p>
            <a:endParaRPr lang="ko-KR" alt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B0B747C-1400-4213-8658-4325E5112BB8}"/>
              </a:ext>
            </a:extLst>
          </p:cNvPr>
          <p:cNvSpPr txBox="1"/>
          <p:nvPr/>
        </p:nvSpPr>
        <p:spPr>
          <a:xfrm>
            <a:off x="3011613" y="5770637"/>
            <a:ext cx="922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2020</a:t>
            </a:r>
            <a:r>
              <a:rPr lang="ko-KR" altLang="en-US" dirty="0"/>
              <a:t>년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36758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AF9D41FE-722D-4DCB-972B-ACBDF51DDA5A}"/>
              </a:ext>
            </a:extLst>
          </p:cNvPr>
          <p:cNvSpPr/>
          <p:nvPr/>
        </p:nvSpPr>
        <p:spPr>
          <a:xfrm>
            <a:off x="0" y="0"/>
            <a:ext cx="12192000" cy="710865"/>
          </a:xfrm>
          <a:prstGeom prst="rect">
            <a:avLst/>
          </a:prstGeom>
          <a:solidFill>
            <a:srgbClr val="2038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84F3CD0E-8BCE-4547-8787-5175F16264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156586"/>
              </p:ext>
            </p:extLst>
          </p:nvPr>
        </p:nvGraphicFramePr>
        <p:xfrm>
          <a:off x="363408" y="949753"/>
          <a:ext cx="11132478" cy="5400713"/>
        </p:xfrm>
        <a:graphic>
          <a:graphicData uri="http://schemas.openxmlformats.org/drawingml/2006/table">
            <a:tbl>
              <a:tblPr/>
              <a:tblGrid>
                <a:gridCol w="1457003">
                  <a:extLst>
                    <a:ext uri="{9D8B030D-6E8A-4147-A177-3AD203B41FA5}">
                      <a16:colId xmlns:a16="http://schemas.microsoft.com/office/drawing/2014/main" val="3297264679"/>
                    </a:ext>
                  </a:extLst>
                </a:gridCol>
                <a:gridCol w="9675475">
                  <a:extLst>
                    <a:ext uri="{9D8B030D-6E8A-4147-A177-3AD203B41FA5}">
                      <a16:colId xmlns:a16="http://schemas.microsoft.com/office/drawing/2014/main" val="1026265460"/>
                    </a:ext>
                  </a:extLst>
                </a:gridCol>
              </a:tblGrid>
              <a:tr h="1407553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1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주요사업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ko-KR" altLang="en-US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주요 작품</a:t>
                      </a:r>
                      <a:r>
                        <a:rPr lang="en-US" altLang="ko-KR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/</a:t>
                      </a:r>
                      <a:r>
                        <a:rPr lang="ko-KR" altLang="en-US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상품</a:t>
                      </a:r>
                      <a:r>
                        <a:rPr lang="en-US" altLang="ko-KR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교육</a:t>
                      </a:r>
                      <a:r>
                        <a:rPr lang="en-US" altLang="ko-KR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전시 등 기관 추진 사업 개요</a:t>
                      </a:r>
                      <a:endParaRPr lang="en-US" altLang="ko-KR" sz="1800" i="1" kern="0" spc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ko-KR" altLang="en-US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기관 주요역량 및 전문성 기재</a:t>
                      </a:r>
                      <a:endParaRPr lang="ko-KR" altLang="en-US" sz="1800" i="1" kern="0" spc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T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5472660"/>
                  </a:ext>
                </a:extLst>
              </a:tr>
              <a:tr h="3993160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1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연혁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연도별 주요 연혁 기재</a:t>
                      </a:r>
                      <a:endParaRPr lang="en-US" altLang="ko-KR" sz="1800" i="1" kern="100" spc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marL="285750" marR="0" indent="-28575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0000. </a:t>
                      </a:r>
                      <a:r>
                        <a:rPr lang="ko-KR" altLang="en-US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공방 설립</a:t>
                      </a:r>
                      <a:r>
                        <a:rPr lang="en-US" altLang="ko-KR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오픈 </a:t>
                      </a:r>
                      <a:r>
                        <a:rPr lang="en-US" altLang="ko-KR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or </a:t>
                      </a:r>
                      <a:r>
                        <a:rPr lang="ko-KR" altLang="en-US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기관 설립</a:t>
                      </a:r>
                      <a:endParaRPr lang="en-US" altLang="ko-KR" sz="1800" i="1" kern="100" spc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marL="285750" marR="0" indent="-28575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0000. </a:t>
                      </a:r>
                      <a:r>
                        <a:rPr lang="ko-KR" altLang="en-US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공방 이전  </a:t>
                      </a:r>
                      <a:r>
                        <a:rPr lang="en-US" altLang="ko-KR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or </a:t>
                      </a:r>
                      <a:r>
                        <a:rPr lang="ko-KR" altLang="en-US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공예 관련 부서 신설</a:t>
                      </a:r>
                      <a:endParaRPr lang="en-US" altLang="ko-KR" sz="1800" i="1" kern="100" spc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marL="285750" marR="0" indent="-28575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0000. </a:t>
                      </a:r>
                      <a:r>
                        <a:rPr lang="ko-KR" altLang="en-US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공방 사업자등록 </a:t>
                      </a:r>
                      <a:r>
                        <a:rPr lang="en-US" altLang="ko-KR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or</a:t>
                      </a:r>
                      <a:r>
                        <a:rPr lang="ko-KR" altLang="en-US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altLang="ko-KR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[OOO</a:t>
                      </a:r>
                      <a:r>
                        <a:rPr lang="ko-KR" altLang="en-US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전시</a:t>
                      </a:r>
                      <a:r>
                        <a:rPr lang="en-US" altLang="ko-KR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] </a:t>
                      </a:r>
                      <a:r>
                        <a:rPr lang="ko-KR" altLang="en-US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프로젝트 진행</a:t>
                      </a:r>
                      <a:endParaRPr lang="en-US" altLang="ko-KR" sz="1800" i="1" kern="100" spc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marL="285750" marR="0" indent="-28575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0000. 00000 </a:t>
                      </a:r>
                      <a:r>
                        <a:rPr lang="ko-KR" altLang="en-US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선정</a:t>
                      </a:r>
                      <a:r>
                        <a:rPr lang="en-US" altLang="ko-KR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수상  등 </a:t>
                      </a:r>
                    </a:p>
                  </a:txBody>
                  <a:tcPr marT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7488708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70F46748-8355-4A10-AEC1-C6DED122A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408" y="112634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D39CE5F-474A-4633-8638-33B1240727F9}"/>
              </a:ext>
            </a:extLst>
          </p:cNvPr>
          <p:cNvSpPr/>
          <p:nvPr/>
        </p:nvSpPr>
        <p:spPr>
          <a:xfrm>
            <a:off x="96200" y="-22809"/>
            <a:ext cx="4966424" cy="6381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2.</a:t>
            </a:r>
            <a:r>
              <a:rPr lang="ko-KR" altLang="en-US" sz="2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28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신청기관 주요사업 및 연혁</a:t>
            </a: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FA6A3C66-8136-4C10-AD5C-A4DF081A29E9}"/>
              </a:ext>
            </a:extLst>
          </p:cNvPr>
          <p:cNvGrpSpPr/>
          <p:nvPr/>
        </p:nvGrpSpPr>
        <p:grpSpPr>
          <a:xfrm>
            <a:off x="0" y="6536355"/>
            <a:ext cx="12192000" cy="326243"/>
            <a:chOff x="0" y="6536355"/>
            <a:chExt cx="12192000" cy="326243"/>
          </a:xfrm>
          <a:solidFill>
            <a:srgbClr val="203864"/>
          </a:solidFill>
        </p:grpSpPr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41A0CCD8-F91C-43AB-BC7C-D2C4CB9162DD}"/>
                </a:ext>
              </a:extLst>
            </p:cNvPr>
            <p:cNvSpPr/>
            <p:nvPr/>
          </p:nvSpPr>
          <p:spPr>
            <a:xfrm>
              <a:off x="0" y="6587411"/>
              <a:ext cx="12192000" cy="27058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6DF26747-03AF-44FE-A749-10B6512CF11E}"/>
                </a:ext>
              </a:extLst>
            </p:cNvPr>
            <p:cNvSpPr/>
            <p:nvPr/>
          </p:nvSpPr>
          <p:spPr>
            <a:xfrm>
              <a:off x="9585958" y="6536355"/>
              <a:ext cx="2569934" cy="326243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200" dirty="0">
                  <a:solidFill>
                    <a:schemeClr val="bg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2023</a:t>
              </a:r>
              <a:r>
                <a:rPr lang="ko-KR" altLang="en-US" sz="1200" dirty="0">
                  <a:solidFill>
                    <a:schemeClr val="bg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년 공예청년 인턴십 지원사업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1426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AF9D41FE-722D-4DCB-972B-ACBDF51DDA5A}"/>
              </a:ext>
            </a:extLst>
          </p:cNvPr>
          <p:cNvSpPr/>
          <p:nvPr/>
        </p:nvSpPr>
        <p:spPr>
          <a:xfrm>
            <a:off x="0" y="0"/>
            <a:ext cx="12192000" cy="710865"/>
          </a:xfrm>
          <a:prstGeom prst="rect">
            <a:avLst/>
          </a:prstGeom>
          <a:solidFill>
            <a:srgbClr val="2038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84F3CD0E-8BCE-4547-8787-5175F16264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9674705"/>
              </p:ext>
            </p:extLst>
          </p:nvPr>
        </p:nvGraphicFramePr>
        <p:xfrm>
          <a:off x="363408" y="949753"/>
          <a:ext cx="11132478" cy="5400713"/>
        </p:xfrm>
        <a:graphic>
          <a:graphicData uri="http://schemas.openxmlformats.org/drawingml/2006/table">
            <a:tbl>
              <a:tblPr/>
              <a:tblGrid>
                <a:gridCol w="1448614">
                  <a:extLst>
                    <a:ext uri="{9D8B030D-6E8A-4147-A177-3AD203B41FA5}">
                      <a16:colId xmlns:a16="http://schemas.microsoft.com/office/drawing/2014/main" val="3297264679"/>
                    </a:ext>
                  </a:extLst>
                </a:gridCol>
                <a:gridCol w="9683864">
                  <a:extLst>
                    <a:ext uri="{9D8B030D-6E8A-4147-A177-3AD203B41FA5}">
                      <a16:colId xmlns:a16="http://schemas.microsoft.com/office/drawing/2014/main" val="1026265460"/>
                    </a:ext>
                  </a:extLst>
                </a:gridCol>
              </a:tblGrid>
              <a:tr h="1407553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1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내용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ko-KR" altLang="en-US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공방</a:t>
                      </a:r>
                      <a:r>
                        <a:rPr lang="en-US" altLang="ko-KR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) </a:t>
                      </a:r>
                      <a:r>
                        <a:rPr lang="ko-KR" altLang="en-US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주요 작품</a:t>
                      </a:r>
                      <a:r>
                        <a:rPr lang="en-US" altLang="ko-KR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/</a:t>
                      </a:r>
                      <a:r>
                        <a:rPr lang="ko-KR" altLang="en-US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상품</a:t>
                      </a:r>
                      <a:r>
                        <a:rPr lang="en-US" altLang="ko-KR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소개</a:t>
                      </a:r>
                      <a:endParaRPr lang="en-US" altLang="ko-KR" sz="1800" i="1" kern="0" spc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marL="285750" marR="0" indent="-28575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ko-KR" altLang="en-US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기관</a:t>
                      </a:r>
                      <a:r>
                        <a:rPr lang="en-US" altLang="ko-KR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) </a:t>
                      </a:r>
                      <a:r>
                        <a:rPr lang="ko-KR" altLang="en-US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공예관련 사업</a:t>
                      </a:r>
                      <a:r>
                        <a:rPr lang="en-US" altLang="ko-KR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ko-KR" altLang="en-US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프로그램</a:t>
                      </a:r>
                      <a:r>
                        <a:rPr lang="en-US" altLang="ko-KR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)</a:t>
                      </a:r>
                      <a:r>
                        <a:rPr lang="ko-KR" altLang="en-US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소개</a:t>
                      </a:r>
                      <a:endParaRPr lang="en-US" altLang="ko-KR" sz="1800" i="1" kern="0" spc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  <a:p>
                      <a:pPr marL="285750" marR="0" indent="-28575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altLang="ko-KR" i="1" dirty="0">
                          <a:solidFill>
                            <a:srgbClr val="0070C0"/>
                          </a:solidFill>
                        </a:rPr>
                        <a:t>(</a:t>
                      </a:r>
                      <a:r>
                        <a:rPr lang="ko-KR" altLang="en-US" i="1" dirty="0">
                          <a:solidFill>
                            <a:srgbClr val="0070C0"/>
                          </a:solidFill>
                        </a:rPr>
                        <a:t>공통</a:t>
                      </a:r>
                      <a:r>
                        <a:rPr lang="en-US" altLang="ko-KR" i="1" dirty="0">
                          <a:solidFill>
                            <a:srgbClr val="0070C0"/>
                          </a:solidFill>
                        </a:rPr>
                        <a:t>) </a:t>
                      </a:r>
                      <a:r>
                        <a:rPr lang="ko-KR" altLang="en-US" i="1" dirty="0">
                          <a:solidFill>
                            <a:srgbClr val="0070C0"/>
                          </a:solidFill>
                        </a:rPr>
                        <a:t>전시 및 박람회</a:t>
                      </a:r>
                      <a:r>
                        <a:rPr lang="en-US" altLang="ko-KR" i="1" dirty="0">
                          <a:solidFill>
                            <a:srgbClr val="0070C0"/>
                          </a:solidFill>
                        </a:rPr>
                        <a:t>, </a:t>
                      </a:r>
                      <a:r>
                        <a:rPr lang="ko-KR" altLang="en-US" i="1" dirty="0">
                          <a:solidFill>
                            <a:srgbClr val="0070C0"/>
                          </a:solidFill>
                        </a:rPr>
                        <a:t>페어 등 참여내역</a:t>
                      </a:r>
                      <a:r>
                        <a:rPr lang="en-US" altLang="ko-KR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o-KR" altLang="en-US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등</a:t>
                      </a:r>
                      <a:endParaRPr lang="en-US" altLang="ko-KR" sz="1800" i="1" kern="0" spc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T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5472660"/>
                  </a:ext>
                </a:extLst>
              </a:tr>
              <a:tr h="3993160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1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이미지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관련 이미지 첨부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7488708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70F46748-8355-4A10-AEC1-C6DED122A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408" y="112634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D1114B-B121-4426-83E4-EB216C2F843D}"/>
              </a:ext>
            </a:extLst>
          </p:cNvPr>
          <p:cNvSpPr txBox="1"/>
          <p:nvPr/>
        </p:nvSpPr>
        <p:spPr>
          <a:xfrm>
            <a:off x="9451501" y="707381"/>
            <a:ext cx="20505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/>
              <a:t>※ </a:t>
            </a:r>
            <a:r>
              <a:rPr lang="ko-KR" altLang="en-US" sz="1000" dirty="0"/>
              <a:t>페이지 부족 시 추가하여 작성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9CC7C7DF-20F1-4A7B-9B78-39398FFD6A07}"/>
              </a:ext>
            </a:extLst>
          </p:cNvPr>
          <p:cNvSpPr/>
          <p:nvPr/>
        </p:nvSpPr>
        <p:spPr>
          <a:xfrm>
            <a:off x="96200" y="-22809"/>
            <a:ext cx="9251251" cy="6381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3.</a:t>
            </a:r>
            <a:r>
              <a:rPr lang="ko-KR" altLang="en-US" sz="2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기관 사업성과</a:t>
            </a:r>
            <a:r>
              <a:rPr lang="en-US" altLang="ko-KR" sz="2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포트폴리오</a:t>
            </a:r>
            <a:r>
              <a:rPr lang="en-US" altLang="ko-KR" sz="2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z="2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상품제작</a:t>
            </a:r>
            <a:r>
              <a:rPr lang="en-US" altLang="ko-KR" sz="2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유통 및 교육 등</a:t>
            </a:r>
            <a:r>
              <a:rPr lang="en-US" altLang="ko-KR" sz="2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28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F098BDB3-41B2-43E4-92ED-A2F9FCEFC93D}"/>
              </a:ext>
            </a:extLst>
          </p:cNvPr>
          <p:cNvGrpSpPr/>
          <p:nvPr/>
        </p:nvGrpSpPr>
        <p:grpSpPr>
          <a:xfrm>
            <a:off x="0" y="6536355"/>
            <a:ext cx="12192000" cy="326243"/>
            <a:chOff x="0" y="6536355"/>
            <a:chExt cx="12192000" cy="326243"/>
          </a:xfrm>
        </p:grpSpPr>
        <p:sp>
          <p:nvSpPr>
            <p:cNvPr id="14" name="직사각형 13">
              <a:extLst>
                <a:ext uri="{FF2B5EF4-FFF2-40B4-BE49-F238E27FC236}">
                  <a16:creationId xmlns:a16="http://schemas.microsoft.com/office/drawing/2014/main" id="{4AF191F7-AF08-45AA-8A8B-73D7FD31EF17}"/>
                </a:ext>
              </a:extLst>
            </p:cNvPr>
            <p:cNvSpPr/>
            <p:nvPr/>
          </p:nvSpPr>
          <p:spPr>
            <a:xfrm>
              <a:off x="0" y="6587411"/>
              <a:ext cx="12192000" cy="27058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직사각형 14">
              <a:extLst>
                <a:ext uri="{FF2B5EF4-FFF2-40B4-BE49-F238E27FC236}">
                  <a16:creationId xmlns:a16="http://schemas.microsoft.com/office/drawing/2014/main" id="{700BAB2F-89EB-4392-9CDF-FBC766E08154}"/>
                </a:ext>
              </a:extLst>
            </p:cNvPr>
            <p:cNvSpPr/>
            <p:nvPr/>
          </p:nvSpPr>
          <p:spPr>
            <a:xfrm>
              <a:off x="9585958" y="6536355"/>
              <a:ext cx="2569934" cy="326243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200" dirty="0">
                  <a:solidFill>
                    <a:schemeClr val="bg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2023</a:t>
              </a:r>
              <a:r>
                <a:rPr lang="ko-KR" altLang="en-US" sz="1200" dirty="0">
                  <a:solidFill>
                    <a:schemeClr val="bg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년 공예청년 인턴십 지원사업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8632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AF9D41FE-722D-4DCB-972B-ACBDF51DDA5A}"/>
              </a:ext>
            </a:extLst>
          </p:cNvPr>
          <p:cNvSpPr/>
          <p:nvPr/>
        </p:nvSpPr>
        <p:spPr>
          <a:xfrm>
            <a:off x="0" y="0"/>
            <a:ext cx="12192000" cy="710865"/>
          </a:xfrm>
          <a:prstGeom prst="rect">
            <a:avLst/>
          </a:prstGeom>
          <a:solidFill>
            <a:srgbClr val="2038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0F46748-8355-4A10-AEC1-C6DED122A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408" y="112634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B30E9D61-F895-4CC5-84E8-71B203DE527F}"/>
              </a:ext>
            </a:extLst>
          </p:cNvPr>
          <p:cNvSpPr/>
          <p:nvPr/>
        </p:nvSpPr>
        <p:spPr>
          <a:xfrm>
            <a:off x="96200" y="-22809"/>
            <a:ext cx="6155852" cy="6381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4.</a:t>
            </a:r>
            <a:r>
              <a:rPr lang="ko-KR" altLang="en-US" sz="2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수상 및 지원사업 참여 이력</a:t>
            </a:r>
            <a:r>
              <a:rPr lang="en-US" altLang="ko-KR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해당 시</a:t>
            </a:r>
            <a:r>
              <a:rPr lang="en-US" altLang="ko-KR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28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1FAE406D-B337-4A00-AA82-24778F65D97B}"/>
              </a:ext>
            </a:extLst>
          </p:cNvPr>
          <p:cNvGrpSpPr/>
          <p:nvPr/>
        </p:nvGrpSpPr>
        <p:grpSpPr>
          <a:xfrm>
            <a:off x="0" y="6536355"/>
            <a:ext cx="12192000" cy="326243"/>
            <a:chOff x="0" y="6536355"/>
            <a:chExt cx="12192000" cy="326243"/>
          </a:xfrm>
        </p:grpSpPr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89E92A49-1687-4ADA-997F-8472C0B264E4}"/>
                </a:ext>
              </a:extLst>
            </p:cNvPr>
            <p:cNvSpPr/>
            <p:nvPr/>
          </p:nvSpPr>
          <p:spPr>
            <a:xfrm>
              <a:off x="0" y="6587411"/>
              <a:ext cx="12192000" cy="27058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204846FA-DF8A-4F21-8631-4ADF217327D5}"/>
                </a:ext>
              </a:extLst>
            </p:cNvPr>
            <p:cNvSpPr/>
            <p:nvPr/>
          </p:nvSpPr>
          <p:spPr>
            <a:xfrm>
              <a:off x="9585958" y="6536355"/>
              <a:ext cx="2569934" cy="326243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200" dirty="0">
                  <a:solidFill>
                    <a:schemeClr val="bg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2023</a:t>
              </a:r>
              <a:r>
                <a:rPr lang="ko-KR" altLang="en-US" sz="1200" dirty="0">
                  <a:solidFill>
                    <a:schemeClr val="bg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년 공예청년 인턴십 지원사업</a:t>
              </a:r>
            </a:p>
          </p:txBody>
        </p:sp>
      </p:grpSp>
      <p:graphicFrame>
        <p:nvGraphicFramePr>
          <p:cNvPr id="12" name="표 11">
            <a:extLst>
              <a:ext uri="{FF2B5EF4-FFF2-40B4-BE49-F238E27FC236}">
                <a16:creationId xmlns:a16="http://schemas.microsoft.com/office/drawing/2014/main" id="{E8CEC71B-2A95-42D0-B138-C8F6D77152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344623"/>
              </p:ext>
            </p:extLst>
          </p:nvPr>
        </p:nvGraphicFramePr>
        <p:xfrm>
          <a:off x="363408" y="949753"/>
          <a:ext cx="11132478" cy="5400713"/>
        </p:xfrm>
        <a:graphic>
          <a:graphicData uri="http://schemas.openxmlformats.org/drawingml/2006/table">
            <a:tbl>
              <a:tblPr/>
              <a:tblGrid>
                <a:gridCol w="1448614">
                  <a:extLst>
                    <a:ext uri="{9D8B030D-6E8A-4147-A177-3AD203B41FA5}">
                      <a16:colId xmlns:a16="http://schemas.microsoft.com/office/drawing/2014/main" val="3297264679"/>
                    </a:ext>
                  </a:extLst>
                </a:gridCol>
                <a:gridCol w="9683864">
                  <a:extLst>
                    <a:ext uri="{9D8B030D-6E8A-4147-A177-3AD203B41FA5}">
                      <a16:colId xmlns:a16="http://schemas.microsoft.com/office/drawing/2014/main" val="1026265460"/>
                    </a:ext>
                  </a:extLst>
                </a:gridCol>
              </a:tblGrid>
              <a:tr h="1407553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1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내용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- </a:t>
                      </a:r>
                      <a:r>
                        <a:rPr lang="ko-KR" altLang="en-US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공모전 및 수상내역</a:t>
                      </a:r>
                      <a:r>
                        <a:rPr lang="en-US" altLang="ko-KR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, </a:t>
                      </a:r>
                      <a:r>
                        <a:rPr lang="ko-KR" altLang="en-US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정부지원 수혜 및 참여 증빙</a:t>
                      </a:r>
                      <a:endParaRPr lang="en-US" altLang="ko-KR" sz="1800" i="1" kern="0" spc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T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5472660"/>
                  </a:ext>
                </a:extLst>
              </a:tr>
              <a:tr h="3993160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1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이미지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관련 이미지 첨부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7488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5986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AF9D41FE-722D-4DCB-972B-ACBDF51DDA5A}"/>
              </a:ext>
            </a:extLst>
          </p:cNvPr>
          <p:cNvSpPr/>
          <p:nvPr/>
        </p:nvSpPr>
        <p:spPr>
          <a:xfrm>
            <a:off x="0" y="0"/>
            <a:ext cx="12192000" cy="710865"/>
          </a:xfrm>
          <a:prstGeom prst="rect">
            <a:avLst/>
          </a:prstGeom>
          <a:solidFill>
            <a:srgbClr val="2038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0F46748-8355-4A10-AEC1-C6DED122A9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408" y="112634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668D7860-91F5-441E-A78E-6058E9ADCA9B}"/>
              </a:ext>
            </a:extLst>
          </p:cNvPr>
          <p:cNvSpPr/>
          <p:nvPr/>
        </p:nvSpPr>
        <p:spPr>
          <a:xfrm>
            <a:off x="96200" y="-22809"/>
            <a:ext cx="5450531" cy="6381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5. </a:t>
            </a:r>
            <a:r>
              <a:rPr lang="ko-KR" altLang="en-US" sz="28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기타 활동내역 및 경력</a:t>
            </a:r>
            <a:r>
              <a:rPr lang="en-US" altLang="ko-KR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해당 시</a:t>
            </a:r>
            <a:r>
              <a:rPr lang="en-US" altLang="ko-KR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2000" b="1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28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15" name="그룹 14">
            <a:extLst>
              <a:ext uri="{FF2B5EF4-FFF2-40B4-BE49-F238E27FC236}">
                <a16:creationId xmlns:a16="http://schemas.microsoft.com/office/drawing/2014/main" id="{7EED0B3F-FE49-4729-A568-7691E326220A}"/>
              </a:ext>
            </a:extLst>
          </p:cNvPr>
          <p:cNvGrpSpPr/>
          <p:nvPr/>
        </p:nvGrpSpPr>
        <p:grpSpPr>
          <a:xfrm>
            <a:off x="0" y="6536355"/>
            <a:ext cx="12192000" cy="326243"/>
            <a:chOff x="0" y="6536355"/>
            <a:chExt cx="12192000" cy="326243"/>
          </a:xfrm>
        </p:grpSpPr>
        <p:sp>
          <p:nvSpPr>
            <p:cNvPr id="16" name="직사각형 15">
              <a:extLst>
                <a:ext uri="{FF2B5EF4-FFF2-40B4-BE49-F238E27FC236}">
                  <a16:creationId xmlns:a16="http://schemas.microsoft.com/office/drawing/2014/main" id="{363D3423-10DD-4173-9033-92AE14483D6E}"/>
                </a:ext>
              </a:extLst>
            </p:cNvPr>
            <p:cNvSpPr/>
            <p:nvPr/>
          </p:nvSpPr>
          <p:spPr>
            <a:xfrm>
              <a:off x="0" y="6587411"/>
              <a:ext cx="12192000" cy="27058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CBC75D14-C657-4290-B169-2670951CADE2}"/>
                </a:ext>
              </a:extLst>
            </p:cNvPr>
            <p:cNvSpPr/>
            <p:nvPr/>
          </p:nvSpPr>
          <p:spPr>
            <a:xfrm>
              <a:off x="9585958" y="6536355"/>
              <a:ext cx="2569934" cy="326243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ko-KR" sz="1200" dirty="0">
                  <a:solidFill>
                    <a:schemeClr val="bg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2023</a:t>
              </a:r>
              <a:r>
                <a:rPr lang="ko-KR" altLang="en-US" sz="1200" dirty="0">
                  <a:solidFill>
                    <a:schemeClr val="bg1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년 공예청년 인턴십 지원사업</a:t>
              </a:r>
            </a:p>
          </p:txBody>
        </p:sp>
      </p:grp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67174454-317E-4769-848E-B8BCAE5F61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685569"/>
              </p:ext>
            </p:extLst>
          </p:nvPr>
        </p:nvGraphicFramePr>
        <p:xfrm>
          <a:off x="363408" y="949753"/>
          <a:ext cx="11132478" cy="5400713"/>
        </p:xfrm>
        <a:graphic>
          <a:graphicData uri="http://schemas.openxmlformats.org/drawingml/2006/table">
            <a:tbl>
              <a:tblPr/>
              <a:tblGrid>
                <a:gridCol w="1448614">
                  <a:extLst>
                    <a:ext uri="{9D8B030D-6E8A-4147-A177-3AD203B41FA5}">
                      <a16:colId xmlns:a16="http://schemas.microsoft.com/office/drawing/2014/main" val="3297264679"/>
                    </a:ext>
                  </a:extLst>
                </a:gridCol>
                <a:gridCol w="9683864">
                  <a:extLst>
                    <a:ext uri="{9D8B030D-6E8A-4147-A177-3AD203B41FA5}">
                      <a16:colId xmlns:a16="http://schemas.microsoft.com/office/drawing/2014/main" val="1026265460"/>
                    </a:ext>
                  </a:extLst>
                </a:gridCol>
              </a:tblGrid>
              <a:tr h="1407553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1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내용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o-KR" altLang="en-US" sz="1800" i="1" kern="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기타 기관의 활동내역 등에 대하여 작성</a:t>
                      </a:r>
                      <a:endParaRPr lang="en-US" altLang="ko-KR" sz="1800" i="1" kern="0" spc="0" dirty="0">
                        <a:solidFill>
                          <a:srgbClr val="0070C0"/>
                        </a:solidFill>
                        <a:effectLst/>
                        <a:latin typeface="+mn-lt"/>
                      </a:endParaRPr>
                    </a:p>
                  </a:txBody>
                  <a:tcPr marT="0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5472660"/>
                  </a:ext>
                </a:extLst>
              </a:tr>
              <a:tr h="3993160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100" spc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맑은 고딕" panose="020B0503020000020004" pitchFamily="50" charset="-127"/>
                        </a:rPr>
                        <a:t>이미지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i="1" kern="100" spc="0" dirty="0">
                          <a:solidFill>
                            <a:srgbClr val="0070C0"/>
                          </a:solidFill>
                          <a:effectLst/>
                          <a:latin typeface="+mn-lt"/>
                        </a:rPr>
                        <a:t>관련 이미지 첨부</a:t>
                      </a:r>
                    </a:p>
                  </a:txBody>
                  <a:tcPr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7488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2264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79F94F4-2C61-4E89-83ED-8629D4A18435}"/>
              </a:ext>
            </a:extLst>
          </p:cNvPr>
          <p:cNvSpPr txBox="1"/>
          <p:nvPr/>
        </p:nvSpPr>
        <p:spPr>
          <a:xfrm>
            <a:off x="323528" y="232187"/>
            <a:ext cx="7848872" cy="76871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ko-KR" altLang="en-US" sz="3600" dirty="0">
                <a:latin typeface="HY견고딕" pitchFamily="18" charset="-127"/>
                <a:ea typeface="HY견고딕" pitchFamily="18" charset="-127"/>
              </a:rPr>
              <a:t>이 페이지는 삭제하고 제출해주세요</a:t>
            </a:r>
            <a:r>
              <a:rPr lang="en-US" altLang="ko-KR" sz="3600" dirty="0">
                <a:latin typeface="HY견고딕" pitchFamily="18" charset="-127"/>
                <a:ea typeface="HY견고딕" pitchFamily="18" charset="-127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ACC8CA-14DF-45D9-BC8B-2A7D129138C5}"/>
              </a:ext>
            </a:extLst>
          </p:cNvPr>
          <p:cNvSpPr txBox="1"/>
          <p:nvPr/>
        </p:nvSpPr>
        <p:spPr>
          <a:xfrm>
            <a:off x="238235" y="1354159"/>
            <a:ext cx="9764588" cy="3520964"/>
          </a:xfrm>
          <a:prstGeom prst="rect">
            <a:avLst/>
          </a:prstGeom>
          <a:ln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000" b="1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&lt;</a:t>
            </a:r>
            <a:r>
              <a:rPr kumimoji="0" lang="ko-KR" altLang="en-US" sz="2000" b="1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작성 안내</a:t>
            </a:r>
            <a:r>
              <a:rPr kumimoji="0" lang="en-US" altLang="ko-KR" sz="2000" b="1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&gt;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dirty="0">
              <a:solidFill>
                <a:srgbClr val="0070C0"/>
              </a:solidFill>
              <a:latin typeface="HY견고딕" pitchFamily="18" charset="-127"/>
              <a:ea typeface="HY견고딕" pitchFamily="18" charset="-127"/>
            </a:endParaRPr>
          </a:p>
          <a:p>
            <a:pPr lvl="0">
              <a:defRPr/>
            </a:pPr>
            <a:r>
              <a:rPr lang="en-US" altLang="ko-KR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- </a:t>
            </a:r>
            <a:r>
              <a:rPr lang="ko-KR" altLang="en-US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최대</a:t>
            </a:r>
            <a:r>
              <a:rPr lang="ko-KR" altLang="en-US" b="1" u="sng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b="1" u="sng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8</a:t>
            </a:r>
            <a:r>
              <a:rPr lang="ko-KR" altLang="en-US" b="1" u="sng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페이지</a:t>
            </a:r>
            <a:r>
              <a:rPr lang="en-US" altLang="ko-KR" b="1" u="sng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b="1" u="sng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이내</a:t>
            </a:r>
            <a:r>
              <a:rPr lang="ko-KR" altLang="en-US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로 작성하여 주시기 바랍니다</a:t>
            </a:r>
            <a:r>
              <a:rPr lang="en-US" altLang="ko-KR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dirty="0">
              <a:solidFill>
                <a:srgbClr val="0070C0"/>
              </a:solidFill>
              <a:latin typeface="HY견고딕" pitchFamily="18" charset="-127"/>
              <a:ea typeface="HY견고딕" pitchFamily="18" charset="-127"/>
            </a:endParaRPr>
          </a:p>
          <a:p>
            <a:pPr lvl="0">
              <a:defRPr/>
            </a:pPr>
            <a:r>
              <a:rPr lang="ko-KR" altLang="en-US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   </a:t>
            </a:r>
            <a:endParaRPr lang="en-US" altLang="ko-KR" dirty="0">
              <a:solidFill>
                <a:srgbClr val="0070C0"/>
              </a:solidFill>
              <a:latin typeface="HY견고딕" pitchFamily="18" charset="-127"/>
              <a:ea typeface="HY견고딕" pitchFamily="18" charset="-127"/>
            </a:endParaRPr>
          </a:p>
          <a:p>
            <a:pPr lvl="0">
              <a:lnSpc>
                <a:spcPct val="150000"/>
              </a:lnSpc>
              <a:buFontTx/>
              <a:buChar char="-"/>
              <a:defRPr/>
            </a:pPr>
            <a:r>
              <a:rPr lang="en-US" altLang="ko-KR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총 용량 </a:t>
            </a:r>
            <a:r>
              <a:rPr lang="en-US" altLang="ko-KR" b="1" u="sng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30MB </a:t>
            </a:r>
            <a:r>
              <a:rPr lang="ko-KR" altLang="en-US" b="1" u="sng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이하로 </a:t>
            </a:r>
            <a:r>
              <a:rPr lang="en-US" altLang="ko-KR" b="1" u="sng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PDF</a:t>
            </a:r>
            <a:r>
              <a:rPr lang="ko-KR" altLang="en-US" b="1" u="sng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로 </a:t>
            </a:r>
            <a:r>
              <a:rPr lang="ko-KR" altLang="en-US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저장하여 제출하여 주시기 바랍니다</a:t>
            </a:r>
            <a:r>
              <a:rPr lang="en-US" altLang="ko-KR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lvl="0">
              <a:lnSpc>
                <a:spcPct val="150000"/>
              </a:lnSpc>
              <a:defRPr/>
            </a:pPr>
            <a:r>
              <a:rPr lang="en-US" altLang="ko-KR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   (</a:t>
            </a:r>
            <a:r>
              <a:rPr lang="ko-KR" altLang="en-US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좌측 상단 </a:t>
            </a:r>
            <a:r>
              <a:rPr lang="en-US" altLang="ko-KR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[</a:t>
            </a:r>
            <a:r>
              <a:rPr lang="ko-KR" altLang="en-US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파일</a:t>
            </a:r>
            <a:r>
              <a:rPr lang="en-US" altLang="ko-KR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]-[</a:t>
            </a:r>
            <a:r>
              <a:rPr lang="ko-KR" altLang="en-US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다른 이름으로 저장</a:t>
            </a:r>
            <a:r>
              <a:rPr lang="en-US" altLang="ko-KR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]-[</a:t>
            </a:r>
            <a:r>
              <a:rPr lang="ko-KR" altLang="en-US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파일형식</a:t>
            </a:r>
            <a:r>
              <a:rPr lang="en-US" altLang="ko-KR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:PDF </a:t>
            </a:r>
            <a:r>
              <a:rPr lang="ko-KR" altLang="en-US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선택</a:t>
            </a:r>
            <a:r>
              <a:rPr lang="en-US" altLang="ko-KR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])</a:t>
            </a:r>
          </a:p>
          <a:p>
            <a:pPr lvl="0">
              <a:defRPr/>
            </a:pPr>
            <a:endParaRPr lang="en-US" altLang="ko-KR" dirty="0">
              <a:solidFill>
                <a:srgbClr val="0070C0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altLang="ko-KR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페이지별 </a:t>
            </a:r>
            <a:r>
              <a:rPr lang="ko-KR" altLang="en-US" b="1" u="sng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기재 내용에 맞추어 작성하여 주시기 바랍니다</a:t>
            </a:r>
            <a:r>
              <a:rPr lang="en-US" altLang="ko-KR" b="1" u="sng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  * </a:t>
            </a:r>
            <a:r>
              <a:rPr lang="ko-KR" altLang="en-US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추가 내용 있을 시 해당 내용의 페이지를 추가할 수 있으며</a:t>
            </a:r>
            <a:r>
              <a:rPr lang="en-US" altLang="ko-KR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,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     </a:t>
            </a:r>
            <a:r>
              <a:rPr lang="ko-KR" altLang="en-US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해당 내용이 없는 경우는 기재하지 </a:t>
            </a:r>
            <a:r>
              <a:rPr lang="ko-KR" altLang="en-US" dirty="0" err="1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않으셔도</a:t>
            </a:r>
            <a:r>
              <a:rPr lang="ko-KR" altLang="en-US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 됩니다</a:t>
            </a:r>
            <a:r>
              <a:rPr lang="en-US" altLang="ko-KR" dirty="0">
                <a:solidFill>
                  <a:srgbClr val="0070C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endParaRPr kumimoji="0" lang="en-US" altLang="ko-KR" dirty="0">
              <a:solidFill>
                <a:srgbClr val="0070C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87002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414</TotalTime>
  <Words>350</Words>
  <Application>Microsoft Office PowerPoint</Application>
  <PresentationFormat>와이드스크린</PresentationFormat>
  <Paragraphs>75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2022 공예 청년 인턴십 공방 소개자료</dc:title>
  <dc:creator>KCDF</dc:creator>
  <cp:lastModifiedBy>KCDF</cp:lastModifiedBy>
  <cp:revision>50</cp:revision>
  <dcterms:created xsi:type="dcterms:W3CDTF">2021-12-14T01:00:59Z</dcterms:created>
  <dcterms:modified xsi:type="dcterms:W3CDTF">2022-12-22T01:08:41Z</dcterms:modified>
</cp:coreProperties>
</file>